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5" r:id="rId1"/>
  </p:sldMasterIdLst>
  <p:notesMasterIdLst>
    <p:notesMasterId r:id="rId23"/>
  </p:notesMasterIdLst>
  <p:sldIdLst>
    <p:sldId id="256" r:id="rId2"/>
    <p:sldId id="283" r:id="rId3"/>
    <p:sldId id="278" r:id="rId4"/>
    <p:sldId id="276" r:id="rId5"/>
    <p:sldId id="272" r:id="rId6"/>
    <p:sldId id="281" r:id="rId7"/>
    <p:sldId id="298" r:id="rId8"/>
    <p:sldId id="284" r:id="rId9"/>
    <p:sldId id="285" r:id="rId10"/>
    <p:sldId id="286" r:id="rId11"/>
    <p:sldId id="288" r:id="rId12"/>
    <p:sldId id="287" r:id="rId13"/>
    <p:sldId id="290" r:id="rId14"/>
    <p:sldId id="300" r:id="rId15"/>
    <p:sldId id="291" r:id="rId16"/>
    <p:sldId id="292" r:id="rId17"/>
    <p:sldId id="296" r:id="rId18"/>
    <p:sldId id="294" r:id="rId19"/>
    <p:sldId id="301" r:id="rId20"/>
    <p:sldId id="28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man Shepel" initials="RS" lastIdx="1" clrIdx="0">
    <p:extLst>
      <p:ext uri="{19B8F6BF-5375-455C-9EA6-DF929625EA0E}">
        <p15:presenceInfo xmlns:p15="http://schemas.microsoft.com/office/powerpoint/2012/main" userId="7939fbcfb0588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B3B"/>
    <a:srgbClr val="121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6" autoAdjust="0"/>
    <p:restoredTop sz="85872" autoAdjust="0"/>
  </p:normalViewPr>
  <p:slideViewPr>
    <p:cSldViewPr snapToGrid="0">
      <p:cViewPr varScale="1">
        <p:scale>
          <a:sx n="102" d="100"/>
          <a:sy n="102" d="100"/>
        </p:scale>
        <p:origin x="906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1A64-4D31-4697-B418-EBBF5AA96BFE}" type="datetimeFigureOut">
              <a:rPr lang="ru-RU" smtClean="0"/>
              <a:t>23.06.2024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FEEEB-1511-4712-ACDF-181A00F6644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59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Доброго ранку </a:t>
            </a:r>
            <a:r>
              <a:rPr lang="ru-RU" dirty="0" err="1"/>
              <a:t>шановні</a:t>
            </a:r>
            <a:r>
              <a:rPr lang="ru-RU" dirty="0"/>
              <a:t> голова та члени </a:t>
            </a:r>
            <a:r>
              <a:rPr lang="ru-RU" dirty="0" err="1"/>
              <a:t>кваліфікаційної</a:t>
            </a:r>
            <a:r>
              <a:rPr lang="ru-RU" dirty="0"/>
              <a:t> </a:t>
            </a:r>
            <a:r>
              <a:rPr lang="ru-RU" dirty="0" err="1"/>
              <a:t>комісії</a:t>
            </a:r>
            <a:r>
              <a:rPr lang="ru-RU" dirty="0"/>
              <a:t>, до </a:t>
            </a:r>
            <a:r>
              <a:rPr lang="ru-RU" dirty="0" err="1"/>
              <a:t>вашої</a:t>
            </a:r>
            <a:r>
              <a:rPr lang="ru-RU" dirty="0"/>
              <a:t> </a:t>
            </a:r>
            <a:r>
              <a:rPr lang="ru-RU" dirty="0" err="1"/>
              <a:t>уваги</a:t>
            </a:r>
            <a:r>
              <a:rPr lang="ru-RU" dirty="0"/>
              <a:t> </a:t>
            </a:r>
            <a:r>
              <a:rPr lang="ru-RU" dirty="0" err="1"/>
              <a:t>представляється</a:t>
            </a:r>
            <a:r>
              <a:rPr lang="ru-RU" dirty="0"/>
              <a:t> </a:t>
            </a:r>
            <a:r>
              <a:rPr lang="ru-RU" dirty="0" err="1"/>
              <a:t>дипломний</a:t>
            </a:r>
            <a:r>
              <a:rPr lang="ru-RU" dirty="0"/>
              <a:t> </a:t>
            </a:r>
            <a:r>
              <a:rPr lang="ru-RU" dirty="0" err="1"/>
              <a:t>проєкт</a:t>
            </a:r>
            <a:r>
              <a:rPr lang="ru-RU" dirty="0"/>
              <a:t> на тему </a:t>
            </a:r>
            <a:r>
              <a:rPr lang="ru-RU" dirty="0" err="1"/>
              <a:t>Розробка</a:t>
            </a:r>
            <a:r>
              <a:rPr lang="ru-RU" dirty="0"/>
              <a:t> </a:t>
            </a:r>
            <a:r>
              <a:rPr lang="ru-RU" dirty="0" err="1"/>
              <a:t>вебзастосунку</a:t>
            </a:r>
            <a:r>
              <a:rPr lang="ru-RU" dirty="0"/>
              <a:t> </a:t>
            </a:r>
            <a:r>
              <a:rPr lang="ru-RU" dirty="0" err="1"/>
              <a:t>гіпермаркет</a:t>
            </a:r>
            <a:r>
              <a:rPr lang="ru-RU" dirty="0"/>
              <a:t>. </a:t>
            </a:r>
            <a:r>
              <a:rPr lang="ru-RU" dirty="0" err="1"/>
              <a:t>Виконав</a:t>
            </a:r>
            <a:r>
              <a:rPr lang="ru-RU" dirty="0"/>
              <a:t> студент </a:t>
            </a:r>
            <a:r>
              <a:rPr lang="ru-RU" dirty="0" err="1"/>
              <a:t>групи</a:t>
            </a:r>
            <a:r>
              <a:rPr lang="ru-RU" dirty="0"/>
              <a:t> КН-407 Шепель Роман </a:t>
            </a:r>
            <a:r>
              <a:rPr lang="uk-UA" noProof="0" dirty="0"/>
              <a:t>Сергійович</a:t>
            </a:r>
            <a:r>
              <a:rPr lang="ru-RU" dirty="0"/>
              <a:t>. </a:t>
            </a:r>
            <a:r>
              <a:rPr lang="ru-RU" dirty="0" err="1"/>
              <a:t>Керівний</a:t>
            </a:r>
            <a:r>
              <a:rPr lang="ru-RU" dirty="0"/>
              <a:t> – </a:t>
            </a:r>
            <a:r>
              <a:rPr lang="ru-RU" dirty="0" err="1"/>
              <a:t>Круковська</a:t>
            </a:r>
            <a:r>
              <a:rPr lang="ru-RU" dirty="0"/>
              <a:t> </a:t>
            </a:r>
            <a:r>
              <a:rPr lang="ru-RU" dirty="0" err="1"/>
              <a:t>Віра</a:t>
            </a:r>
            <a:r>
              <a:rPr lang="ru-RU" dirty="0"/>
              <a:t> </a:t>
            </a:r>
            <a:r>
              <a:rPr lang="ru-RU" dirty="0" err="1"/>
              <a:t>Олександрівна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6746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Було розроблено діаграму стані для переходу між формами. Для користувача та адміністратора.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477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Було розроблено інтерфейс </a:t>
            </a:r>
            <a:r>
              <a:rPr lang="uk-UA" dirty="0" err="1"/>
              <a:t>вебзастосунку</a:t>
            </a:r>
            <a:r>
              <a:rPr lang="uk-UA" dirty="0"/>
              <a:t> гіпермаркет. 1 рисунок –Головна сторінка користувача. 2 рисунок – Сторінка кошику. 3 сторінка для адміністратора управління контентом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214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Діаграма взаємодії дозволяє візуалізувати взаємодію об'єктів у системі та послідовність виконання дій.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7413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Діаграма класів надає візуальне уявлення про основні компоненти системи і допомагає розуміти взаємодію між класами.</a:t>
            </a:r>
          </a:p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7745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основі концептуальної моделі була розроблена реляційна модель бази даних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Реляційна модель даних є логічною моделлю, яка забезпечує високий рівень абстракції даних порівняно з ієрархічною або мережевою моделями.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8700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Було розроблено діаграму діяльності для прецеденту «Управління контентом» для адміністратора 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7486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–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 гіпертекстовий препроцесор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інтерпретується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вебсервером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 HTML-код,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передається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 сторону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клієнта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Стандартизована мова розмітки документів для перегляду </a:t>
            </a:r>
            <a:r>
              <a:rPr lang="uk-UA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вебсторінок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браузері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 – 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 спеціальна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мова стилю сторінок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що використовується для опису їхнього зовнішнього вигляду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uk-UA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(JS) 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 динамічна,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об'єктно-орієнтована</a:t>
            </a:r>
            <a:r>
              <a:rPr lang="uk-UA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прототипна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мова програмування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–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вільний набір інструментів для створення сайтів та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вебдодатків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uk-UA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ySQL</a:t>
            </a:r>
            <a:r>
              <a:rPr lang="uk-UA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вільна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керування реляційними базами даних.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Draw.io –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 діаграм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 розробки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7119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Було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розроблено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фізичну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модель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даних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вебзастосунку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1253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При розробці </a:t>
            </a:r>
            <a:r>
              <a:rPr lang="uk-UA" dirty="0" err="1"/>
              <a:t>проєкту</a:t>
            </a:r>
            <a:r>
              <a:rPr lang="uk-UA" dirty="0"/>
              <a:t> було розроблено </a:t>
            </a:r>
            <a:r>
              <a:rPr lang="en-US" dirty="0"/>
              <a:t>API, </a:t>
            </a:r>
            <a:r>
              <a:rPr lang="uk-UA" dirty="0"/>
              <a:t>яке забезпечує необхідний функціонал для користувачів, таких як реєстрація, авторизація, перегляд товарів та оформлення замовлень.</a:t>
            </a:r>
          </a:p>
          <a:p>
            <a:r>
              <a:rPr lang="uk-UA" dirty="0"/>
              <a:t>1 рисунок – Головна сторінка </a:t>
            </a:r>
            <a:r>
              <a:rPr lang="uk-UA" dirty="0" err="1"/>
              <a:t>вебзастосунку</a:t>
            </a:r>
            <a:r>
              <a:rPr lang="uk-UA" dirty="0"/>
              <a:t>.</a:t>
            </a:r>
            <a:br>
              <a:rPr lang="uk-UA" dirty="0"/>
            </a:br>
            <a:r>
              <a:rPr lang="uk-UA" dirty="0"/>
              <a:t>2 рисунок – це перегляд товарів</a:t>
            </a:r>
          </a:p>
          <a:p>
            <a:r>
              <a:rPr lang="uk-UA" dirty="0"/>
              <a:t>3 рисунок – вікно реєстрації</a:t>
            </a:r>
          </a:p>
          <a:p>
            <a:r>
              <a:rPr lang="uk-UA" dirty="0"/>
              <a:t>4 рисунок – вікно авторизації </a:t>
            </a:r>
          </a:p>
          <a:p>
            <a:r>
              <a:rPr lang="uk-UA" dirty="0"/>
              <a:t>5 рисунок – сторінка перегляду інформації товару</a:t>
            </a:r>
          </a:p>
          <a:p>
            <a:r>
              <a:rPr lang="uk-UA" dirty="0"/>
              <a:t>6 рисунок – відгуки товару</a:t>
            </a:r>
          </a:p>
          <a:p>
            <a:r>
              <a:rPr lang="uk-UA" dirty="0"/>
              <a:t>7 рисунок – доданий товар у кошик</a:t>
            </a:r>
            <a:br>
              <a:rPr lang="uk-UA" dirty="0"/>
            </a:br>
            <a:r>
              <a:rPr lang="uk-UA" dirty="0"/>
              <a:t>8 рисунок – перегляд доданих товарів у кошику</a:t>
            </a:r>
          </a:p>
          <a:p>
            <a:r>
              <a:rPr lang="uk-UA" dirty="0"/>
              <a:t>9 рисунок – сторінка оформлення замовлення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613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При розробці </a:t>
            </a:r>
            <a:r>
              <a:rPr lang="uk-UA" dirty="0" err="1"/>
              <a:t>проєкту</a:t>
            </a:r>
            <a:r>
              <a:rPr lang="uk-UA" dirty="0"/>
              <a:t> було розроблено </a:t>
            </a:r>
            <a:r>
              <a:rPr lang="en-US" dirty="0"/>
              <a:t>API, </a:t>
            </a:r>
            <a:r>
              <a:rPr lang="uk-UA" dirty="0"/>
              <a:t>яке забезпечує необхідний функціонал для адміністрування та управління даними</a:t>
            </a:r>
            <a:endParaRPr lang="en-US" dirty="0"/>
          </a:p>
          <a:p>
            <a:r>
              <a:rPr lang="uk-UA" dirty="0"/>
              <a:t>вікно авторизації адміністратора</a:t>
            </a:r>
          </a:p>
          <a:p>
            <a:r>
              <a:rPr lang="uk-UA" dirty="0"/>
              <a:t>головна сторінка адміністратора</a:t>
            </a:r>
          </a:p>
          <a:p>
            <a:r>
              <a:rPr lang="uk-UA" dirty="0"/>
              <a:t>сторінка додавання користувача</a:t>
            </a:r>
          </a:p>
          <a:p>
            <a:r>
              <a:rPr lang="uk-UA" dirty="0"/>
              <a:t>сторінка додавання товарів</a:t>
            </a:r>
          </a:p>
          <a:p>
            <a:r>
              <a:rPr lang="uk-UA" dirty="0"/>
              <a:t>сторінка перегляду та видалення товарів</a:t>
            </a:r>
          </a:p>
          <a:p>
            <a:r>
              <a:rPr lang="uk-UA" dirty="0"/>
              <a:t>сторінка перегляду замовлень</a:t>
            </a:r>
          </a:p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932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сучасному світі гіпермаркети відіграють важливу роль у забезпеченні споживачів різноманітними товарами та послугами, проте їх значення ще більше зростає у контексті підтримки здорового способу життя та активної соціалізації.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Розробка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вебзастосунку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відвідування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гіпермаркету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стати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ключовим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інструментом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полегшення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управління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взаємодії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клієнтами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застосунок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об'єднає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собі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функції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які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спростять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взаємодію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клієнтів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гіпермаркетом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забезпечуючи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зручний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ефективний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спосіб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покупок та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взаємодії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послугами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магазину.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Зокрема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гіпермаркет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включає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себе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можливість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швидкої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реєстрації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нових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клієнтів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доступ до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асортименту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товарів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послуг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магазину,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інформацію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акції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знижки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також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систему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сповіщень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нові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поступлення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акції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1726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  <a:tabLst>
                <a:tab pos="180340" algn="l"/>
                <a:tab pos="54038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Дипломний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проєкт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було виконано згідно з темою Розробка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вебзастосунку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гіпермаркет.</a:t>
            </a:r>
          </a:p>
          <a:p>
            <a:pPr indent="450215" algn="just">
              <a:lnSpc>
                <a:spcPct val="150000"/>
              </a:lnSpc>
              <a:spcAft>
                <a:spcPts val="1000"/>
              </a:spcAft>
              <a:tabLst>
                <a:tab pos="180340" algn="l"/>
                <a:tab pos="54038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Було проаналізовано схожі ПЗ та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вебзастосунки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гіпермаркетів та визначено основні вимоги до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проєкту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які допоможуть зроби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вебзастосунок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краще для користувачів та для адміністраторів і збільшити ефективність роботи.</a:t>
            </a:r>
          </a:p>
          <a:p>
            <a:pPr indent="450215" algn="just">
              <a:lnSpc>
                <a:spcPct val="150000"/>
              </a:lnSpc>
              <a:spcAft>
                <a:spcPts val="1000"/>
              </a:spcAft>
              <a:tabLst>
                <a:tab pos="180340" algn="l"/>
                <a:tab pos="54038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Виконано ескізне, технічне та робоче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проєктування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при якому застосовувалась уніфікована мова моделювання.</a:t>
            </a:r>
          </a:p>
          <a:p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Як результат, розроблено власний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вебзастосунок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гіпермаркет.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592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Гіпермаркети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великі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мережи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магазинів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які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можуть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розташовуватись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всьому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регіону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або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країні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крамниці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самообслуговування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 широким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асортиментом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продуктів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харчування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непродовольчих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товарів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Гіпермаркети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пропонують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набагато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більший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асортимент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непродовольчих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товарів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ніж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супермаркети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Касові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столи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гіпермаркетів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супермаркетів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розташовуються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централізовано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виході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Гіпермаркети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часто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розташовані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за межами центру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міста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0412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450215" algn="just">
              <a:lnSpc>
                <a:spcPct val="150000"/>
              </a:lnSpc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Rozetka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популярний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український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магазин. У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якого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є онлайн та офлайн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магазини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Яким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кожен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день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користуються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тисячі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людей</a:t>
            </a:r>
            <a:endParaRPr lang="uk-UA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0215" algn="l">
              <a:lnSpc>
                <a:spcPct val="150000"/>
              </a:lnSpc>
            </a:pPr>
            <a:r>
              <a:rPr lang="uk-UA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Переваги: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Великий асортимент товарів різних категорій.</a:t>
            </a:r>
            <a:endParaRPr lang="uk-UA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Можливість як онлайн, так і </a:t>
            </a:r>
            <a:r>
              <a:rPr lang="uk-UA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офлайн</a:t>
            </a:r>
            <a:r>
              <a: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покупок.</a:t>
            </a:r>
            <a:endParaRPr lang="uk-UA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Швидка доставка по всій Україні.</a:t>
            </a:r>
            <a:endParaRPr lang="uk-UA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0215" algn="just">
              <a:lnSpc>
                <a:spcPct val="150000"/>
              </a:lnSpc>
            </a:pPr>
            <a:r>
              <a:rPr lang="uk-UA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Недоліки: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uk-UA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Можливість отримання товару, який не відповідає очікуванням (недостатньо  інформації в описі).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Епіцентр – Це популярний магазин. Який пропонує своїм покупцям найбільший каталог товарів для дому, меблів, сантехніки, освітлення, побутової техніки, електроніки, інструментів, будівельних матеріалів та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автотоварів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за кращими цінами в Україні</a:t>
            </a: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None/>
            </a:pPr>
            <a:r>
              <a:rPr lang="uk-UA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Переваги: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uk-UA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Найбільший каталог товарів для дому та будівництва.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uk-UA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Велика кількість товарів в наявності.</a:t>
            </a:r>
          </a:p>
          <a:p>
            <a:pPr marL="457200" indent="450215" algn="just">
              <a:lnSpc>
                <a:spcPct val="150000"/>
              </a:lnSpc>
            </a:pPr>
            <a:r>
              <a:rPr lang="uk-UA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Недоліки: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uk-UA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Висока завантаженість магазинів, що може спричиняти довгі черги.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Char char="−"/>
            </a:pPr>
            <a:r>
              <a:rPr lang="uk-UA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завжди зручне розташування магазинів.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71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підставі аналізу предметної області та аналізу готових рішень розроблено постановку задачі для дипломного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проєкту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5123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153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підставі проведеного аналізу предметної області було розроблено контекстну діаграму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51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Після проведення аналізу предметної області було розроблено «Діаграми варіантів використання» для користувачів та адміністратора. Ця діаграма відображає зв'язки між акторами і прецедентами у системі і визначає функціональну поведінку системи.</a:t>
            </a:r>
          </a:p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833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Створенно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концептуальну модель за допомогою ERD (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Entity-Relationship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Diagram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допоможе візуалізувати структуру бази даних.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EEEB-1511-4712-ACDF-181A00F6644B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71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951501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278099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6053797" y="3526302"/>
            <a:ext cx="6096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914400" y="4916993"/>
            <a:ext cx="105664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32" name="Объект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34" name="Объект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750593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339840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ъект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7721600" y="6203667"/>
            <a:ext cx="34544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5C73FA9-E89D-4048-AB24-10D223263A3A}" type="datetime1">
              <a:rPr lang="ru-RU" smtClean="0"/>
              <a:t>23.06.2024</a:t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844800" y="6203667"/>
            <a:ext cx="47752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214100" y="6181531"/>
            <a:ext cx="8128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0A498F8A-4B73-4818-9EF8-90D43C4E35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jp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932328" y="0"/>
            <a:ext cx="10327342" cy="1215614"/>
          </a:xfrm>
        </p:spPr>
        <p:txBody>
          <a:bodyPr>
            <a:noAutofit/>
          </a:bodyPr>
          <a:lstStyle/>
          <a:p>
            <a:pPr algn="ctr"/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МІНІСТЕРСТВО ОСВІТИ І НАУКИ УКРАЇНИ</a:t>
            </a:r>
            <a:b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kern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ВСП Миколаївський будівельний фаховий коледж</a:t>
            </a:r>
            <a:b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Київського національного університету будівництва і архітектури</a:t>
            </a:r>
          </a:p>
        </p:txBody>
      </p:sp>
      <p:sp>
        <p:nvSpPr>
          <p:cNvPr id="5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" y="3077931"/>
            <a:ext cx="12191999" cy="702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</a:t>
            </a:r>
            <a:r>
              <a:rPr lang="ru-RU" sz="4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проєкту</a:t>
            </a:r>
            <a:r>
              <a:rPr lang="ru-RU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4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4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uk-UA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гіпермаркету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2843" y="4541484"/>
            <a:ext cx="4765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Виконала </a:t>
            </a:r>
          </a:p>
          <a:p>
            <a:pPr algn="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групи КН-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  <a:p>
            <a:pPr algn="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Шепель Р.С.</a:t>
            </a:r>
          </a:p>
          <a:p>
            <a:pPr algn="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</a:t>
            </a:r>
          </a:p>
          <a:p>
            <a:pPr algn="r"/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Круковська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В.О.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83784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Миколаїв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3923E8-5A51-4619-AF08-B5A3A89F4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6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9F8F6FC-E6F0-4B72-BCE3-BC8EBDE118CA}"/>
              </a:ext>
            </a:extLst>
          </p:cNvPr>
          <p:cNvSpPr txBox="1">
            <a:spLocks/>
          </p:cNvSpPr>
          <p:nvPr/>
        </p:nvSpPr>
        <p:spPr>
          <a:xfrm>
            <a:off x="1228725" y="0"/>
            <a:ext cx="12192000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Діаграма</a:t>
            </a:r>
            <a: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станів</a:t>
            </a:r>
            <a: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переходу </a:t>
            </a:r>
            <a:r>
              <a:rPr lang="ru-RU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формами</a:t>
            </a:r>
          </a:p>
          <a:p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Ескізний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гіпремаркету</a:t>
            </a:r>
            <a:endParaRPr lang="uk-UA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F5E544-CFB6-4824-A7F1-F45169AADCFF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1</a:t>
            </a:r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0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76B612-3D10-459E-9BFD-7B95BCC68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6130" y="1247155"/>
            <a:ext cx="5762719" cy="4262921"/>
          </a:xfrm>
          <a:prstGeom prst="rect">
            <a:avLst/>
          </a:prstGeom>
        </p:spPr>
      </p:pic>
      <p:sp>
        <p:nvSpPr>
          <p:cNvPr id="7" name="Прямокутник: округлені протилежні кути 8">
            <a:extLst>
              <a:ext uri="{FF2B5EF4-FFF2-40B4-BE49-F238E27FC236}">
                <a16:creationId xmlns:a16="http://schemas.microsoft.com/office/drawing/2014/main" id="{467E71C3-D4F1-4C42-A9C2-A790DE177895}"/>
              </a:ext>
            </a:extLst>
          </p:cNvPr>
          <p:cNvSpPr/>
          <p:nvPr/>
        </p:nvSpPr>
        <p:spPr>
          <a:xfrm>
            <a:off x="495779" y="5683397"/>
            <a:ext cx="5543071" cy="796885"/>
          </a:xfrm>
          <a:prstGeom prst="round2DiagRect">
            <a:avLst>
              <a:gd name="adj1" fmla="val 20320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Діаграма станів для переходу між формами для користувача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кутник: округлені протилежні кути 8">
            <a:extLst>
              <a:ext uri="{FF2B5EF4-FFF2-40B4-BE49-F238E27FC236}">
                <a16:creationId xmlns:a16="http://schemas.microsoft.com/office/drawing/2014/main" id="{BD5AA903-9CD0-4081-B6E4-CDC8BA370899}"/>
              </a:ext>
            </a:extLst>
          </p:cNvPr>
          <p:cNvSpPr/>
          <p:nvPr/>
        </p:nvSpPr>
        <p:spPr>
          <a:xfrm>
            <a:off x="6372799" y="5656258"/>
            <a:ext cx="4828602" cy="796885"/>
          </a:xfrm>
          <a:prstGeom prst="round2DiagRect">
            <a:avLst>
              <a:gd name="adj1" fmla="val 20320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Діаграма станів для переходу між формами для Адміністратора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682CED-73EF-4EA8-8AE4-DA05CCBD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046594-1C51-4F11-BEED-A905F70C3EF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13750" y="1290154"/>
            <a:ext cx="5582950" cy="42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3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9F8F6FC-E6F0-4B72-BCE3-BC8EBDE118CA}"/>
              </a:ext>
            </a:extLst>
          </p:cNvPr>
          <p:cNvSpPr txBox="1">
            <a:spLocks/>
          </p:cNvSpPr>
          <p:nvPr/>
        </p:nvSpPr>
        <p:spPr>
          <a:xfrm>
            <a:off x="1204453" y="-106266"/>
            <a:ext cx="12192000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Проєктування</a:t>
            </a:r>
            <a:r>
              <a:rPr lang="uk-UA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інтерфейсу </a:t>
            </a:r>
            <a:r>
              <a:rPr lang="uk-UA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endParaRPr lang="uk-UA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Ескізний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гіпремаркету</a:t>
            </a:r>
            <a:endParaRPr lang="uk-UA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937D2B4A-7340-4342-9660-75548CD189CC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11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64ACC6-F7B1-4575-889F-9150C69EA82F}"/>
              </a:ext>
            </a:extLst>
          </p:cNvPr>
          <p:cNvPicPr/>
          <p:nvPr/>
        </p:nvPicPr>
        <p:blipFill rotWithShape="1">
          <a:blip r:embed="rId3"/>
          <a:srcRect l="14287" t="3884" r="13765" b="8508"/>
          <a:stretch/>
        </p:blipFill>
        <p:spPr bwMode="auto">
          <a:xfrm>
            <a:off x="446707" y="1305288"/>
            <a:ext cx="3330544" cy="4924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B2E4A-C2D2-447B-9690-4278E329065C}"/>
              </a:ext>
            </a:extLst>
          </p:cNvPr>
          <p:cNvPicPr/>
          <p:nvPr/>
        </p:nvPicPr>
        <p:blipFill rotWithShape="1">
          <a:blip r:embed="rId4"/>
          <a:srcRect l="13371" t="5863" r="18656" b="5378"/>
          <a:stretch/>
        </p:blipFill>
        <p:spPr bwMode="auto">
          <a:xfrm>
            <a:off x="4286251" y="1305289"/>
            <a:ext cx="2981324" cy="50002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CB5B18-108A-470B-96CF-50FD4AA3C8B2}"/>
              </a:ext>
            </a:extLst>
          </p:cNvPr>
          <p:cNvPicPr/>
          <p:nvPr/>
        </p:nvPicPr>
        <p:blipFill rotWithShape="1">
          <a:blip r:embed="rId5"/>
          <a:srcRect l="16779" t="5129" r="16869" b="6927"/>
          <a:stretch/>
        </p:blipFill>
        <p:spPr bwMode="auto">
          <a:xfrm>
            <a:off x="7639081" y="1305288"/>
            <a:ext cx="3317390" cy="50002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51A87-F790-4C90-B14E-1E333EC72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9F8F6FC-E6F0-4B72-BCE3-BC8EBDE118CA}"/>
              </a:ext>
            </a:extLst>
          </p:cNvPr>
          <p:cNvSpPr txBox="1">
            <a:spLocks/>
          </p:cNvSpPr>
          <p:nvPr/>
        </p:nvSpPr>
        <p:spPr>
          <a:xfrm>
            <a:off x="1219200" y="-38846"/>
            <a:ext cx="13373100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Діаграми взаємодії </a:t>
            </a:r>
            <a:r>
              <a:rPr lang="uk-UA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uk-UA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гіпермаркету</a:t>
            </a:r>
          </a:p>
          <a:p>
            <a:r>
              <a:rPr lang="uk-UA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Технічний </a:t>
            </a:r>
            <a:r>
              <a:rPr lang="uk-UA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</a:t>
            </a:r>
            <a:r>
              <a:rPr lang="uk-UA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гіпремаркету</a:t>
            </a:r>
            <a:endParaRPr lang="uk-UA" sz="4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Прямокутник: округлені протилежні кути 11">
            <a:extLst>
              <a:ext uri="{FF2B5EF4-FFF2-40B4-BE49-F238E27FC236}">
                <a16:creationId xmlns:a16="http://schemas.microsoft.com/office/drawing/2014/main" id="{A4E8A46F-DC0A-44B0-8ADC-0AF28CD839B6}"/>
              </a:ext>
            </a:extLst>
          </p:cNvPr>
          <p:cNvSpPr/>
          <p:nvPr/>
        </p:nvSpPr>
        <p:spPr>
          <a:xfrm>
            <a:off x="3279542" y="5819650"/>
            <a:ext cx="5543071" cy="796885"/>
          </a:xfrm>
          <a:prstGeom prst="round2DiagRect">
            <a:avLst>
              <a:gd name="adj1" fmla="val 20320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Діаграма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взємодії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потоку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подій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прецеденту «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Оформлення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замовлення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uk-U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ADD694C9-5D1A-4503-A748-557FD1742FF8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12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298C35-A037-413E-ACB8-F07518AEC8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9201" y="1242616"/>
            <a:ext cx="9737270" cy="4515364"/>
          </a:xfrm>
          <a:prstGeom prst="rect">
            <a:avLst/>
          </a:prstGeom>
        </p:spPr>
      </p:pic>
      <p:sp>
        <p:nvSpPr>
          <p:cNvPr id="7" name="Прямокутник: округлені протилежні кути 10">
            <a:extLst>
              <a:ext uri="{FF2B5EF4-FFF2-40B4-BE49-F238E27FC236}">
                <a16:creationId xmlns:a16="http://schemas.microsoft.com/office/drawing/2014/main" id="{FC26BF32-586B-46A8-986C-BD847B2E31AF}"/>
              </a:ext>
            </a:extLst>
          </p:cNvPr>
          <p:cNvSpPr/>
          <p:nvPr/>
        </p:nvSpPr>
        <p:spPr>
          <a:xfrm>
            <a:off x="3557438" y="5812816"/>
            <a:ext cx="5077123" cy="796885"/>
          </a:xfrm>
          <a:prstGeom prst="round2DiagRect">
            <a:avLst>
              <a:gd name="adj1" fmla="val 20320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Діаграма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взємодії</a:t>
            </a: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потоку подій прецеденту «Додавання відгуків»</a:t>
            </a:r>
            <a:endParaRPr lang="uk-U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8" name="Прямокутник: округлені протилежні кути 11">
            <a:extLst>
              <a:ext uri="{FF2B5EF4-FFF2-40B4-BE49-F238E27FC236}">
                <a16:creationId xmlns:a16="http://schemas.microsoft.com/office/drawing/2014/main" id="{AE285972-B7F3-4B11-9A9C-EBCC21FA719A}"/>
              </a:ext>
            </a:extLst>
          </p:cNvPr>
          <p:cNvSpPr/>
          <p:nvPr/>
        </p:nvSpPr>
        <p:spPr>
          <a:xfrm>
            <a:off x="3457741" y="5881320"/>
            <a:ext cx="5077123" cy="796885"/>
          </a:xfrm>
          <a:prstGeom prst="round2DiagRect">
            <a:avLst>
              <a:gd name="adj1" fmla="val 20320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Діаграма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взємодії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потоку подій прецеденту «Управління контентом»</a:t>
            </a:r>
            <a:endParaRPr lang="uk-U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DCFCB0-2124-4EC2-97BB-D42600F139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35529" y="1242616"/>
            <a:ext cx="9737270" cy="45085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5613FF-9DCF-4662-A2E3-990BCD1BBCA7}"/>
              </a:ext>
            </a:extLst>
          </p:cNvPr>
          <p:cNvPicPr/>
          <p:nvPr/>
        </p:nvPicPr>
        <p:blipFill rotWithShape="1">
          <a:blip r:embed="rId5"/>
          <a:srcRect l="7058" t="2475" r="7895" b="3793"/>
          <a:stretch/>
        </p:blipFill>
        <p:spPr>
          <a:xfrm>
            <a:off x="1235529" y="1249451"/>
            <a:ext cx="9720942" cy="45016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2CFCB3-AA99-4E37-8D7B-717931EAA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 animBg="1"/>
      <p:bldP spid="7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9F8F6FC-E6F0-4B72-BCE3-BC8EBDE118CA}"/>
              </a:ext>
            </a:extLst>
          </p:cNvPr>
          <p:cNvSpPr txBox="1">
            <a:spLocks/>
          </p:cNvSpPr>
          <p:nvPr/>
        </p:nvSpPr>
        <p:spPr>
          <a:xfrm>
            <a:off x="1465358" y="0"/>
            <a:ext cx="11628379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Діаграма класів </a:t>
            </a:r>
            <a:r>
              <a:rPr lang="uk-UA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uk-UA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гіпермаркет</a:t>
            </a:r>
          </a:p>
          <a:p>
            <a:r>
              <a:rPr lang="uk-UA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Технічний </a:t>
            </a:r>
            <a:r>
              <a:rPr lang="uk-UA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</a:t>
            </a:r>
            <a:r>
              <a:rPr lang="uk-UA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гіпремаркету</a:t>
            </a:r>
            <a:endParaRPr lang="uk-UA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AB769E0-CD3D-47AB-8E87-407F65ED9901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13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2D31E3-3097-4538-8E27-AC28AF6265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98756" y="1047750"/>
            <a:ext cx="6818385" cy="55861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DC511B-25F2-4E0A-AE93-DD5BBFCF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2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57B8B34-64C7-483F-AD2E-24813B3AB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10972800" cy="1219200"/>
          </a:xfrm>
        </p:spPr>
        <p:txBody>
          <a:bodyPr>
            <a:normAutofit/>
          </a:bodyPr>
          <a:lstStyle/>
          <a:p>
            <a:r>
              <a:rPr lang="uk-UA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Логічна модель даних </a:t>
            </a:r>
            <a:r>
              <a:rPr lang="uk-UA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br>
              <a:rPr lang="uk-UA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3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Технійчний</a:t>
            </a:r>
            <a:r>
              <a:rPr lang="uk-UA" sz="3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3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проєкт</a:t>
            </a:r>
            <a:r>
              <a:rPr lang="uk-UA" sz="3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3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гіпремаркету</a:t>
            </a:r>
            <a:endParaRPr lang="uk-UA" sz="3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575E11-2280-439F-9473-4FBD303F2B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302" y="1486796"/>
            <a:ext cx="10357502" cy="499822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596183-6F43-4C8A-9775-386A5C7C2A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96817" y="6027816"/>
            <a:ext cx="81280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14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DC4DD8-09E7-4DEE-9153-7D953B81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39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9F8F6FC-E6F0-4B72-BCE3-BC8EBDE118CA}"/>
              </a:ext>
            </a:extLst>
          </p:cNvPr>
          <p:cNvSpPr txBox="1">
            <a:spLocks/>
          </p:cNvSpPr>
          <p:nvPr/>
        </p:nvSpPr>
        <p:spPr>
          <a:xfrm>
            <a:off x="1082020" y="-21354"/>
            <a:ext cx="12192000" cy="153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Діаграма</a:t>
            </a:r>
            <a:r>
              <a:rPr lang="ru-RU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діяльності</a:t>
            </a:r>
            <a:r>
              <a:rPr lang="ru-RU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прецеденту «</a:t>
            </a:r>
            <a:r>
              <a:rPr lang="ru-RU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контентом»</a:t>
            </a:r>
          </a:p>
          <a:p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Технічний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гіпремаркету</a:t>
            </a:r>
            <a:endParaRPr lang="ru-RU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74EF819-2C4B-4FD4-BC6D-3A5B1B935952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15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E336FB-0B58-495A-919F-AD8B65F7DF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43126" y="1321671"/>
            <a:ext cx="7572374" cy="51598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CD4378-E9B5-4CE7-A7BC-219749E48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05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9F8F6FC-E6F0-4B72-BCE3-BC8EBDE118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Засоби розробки</a:t>
            </a:r>
            <a:endParaRPr lang="uk-UA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BCD0FE8C-9371-4711-8FB5-C899F1495A46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16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8D2CBC-38BE-4099-8D13-CAF028738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87" y="730986"/>
            <a:ext cx="1856212" cy="1856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AAD716-BF46-4E2B-A700-945171C0B6AE}"/>
              </a:ext>
            </a:extLst>
          </p:cNvPr>
          <p:cNvSpPr txBox="1"/>
          <p:nvPr/>
        </p:nvSpPr>
        <p:spPr>
          <a:xfrm>
            <a:off x="316997" y="2587198"/>
            <a:ext cx="2616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–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 гіпертекстовий препроцесор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інтерпретується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вебсервером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 HTML-код,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передається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 сторону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клієнта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A5B9B8-C6D8-477B-9531-DD2FAD911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3" y="4341524"/>
            <a:ext cx="1690215" cy="1690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700D5-6B77-47E0-843F-D762E08AB16F}"/>
              </a:ext>
            </a:extLst>
          </p:cNvPr>
          <p:cNvSpPr txBox="1"/>
          <p:nvPr/>
        </p:nvSpPr>
        <p:spPr>
          <a:xfrm>
            <a:off x="2345099" y="4341524"/>
            <a:ext cx="2616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Стандартизована мова розмітки документів для перегляду </a:t>
            </a:r>
            <a:r>
              <a:rPr lang="uk-UA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вебсторінок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браузері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949E4EC-EDEC-40D3-A005-4554851ED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44" y="730986"/>
            <a:ext cx="2428704" cy="1595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1B2A7E-FEEE-4BCE-88CB-ADD59EC312A6}"/>
              </a:ext>
            </a:extLst>
          </p:cNvPr>
          <p:cNvSpPr txBox="1"/>
          <p:nvPr/>
        </p:nvSpPr>
        <p:spPr>
          <a:xfrm>
            <a:off x="3143043" y="2530057"/>
            <a:ext cx="2768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 – 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 спеціальна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мова стилю сторінок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що використовується для опису їхнього зовнішнього вигляду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BB580C-6D70-46EB-91AF-7E16D0AAA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54" y="750902"/>
            <a:ext cx="1553125" cy="1553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E08E85-B5DE-45F0-A97C-46F04B15BC3C}"/>
              </a:ext>
            </a:extLst>
          </p:cNvPr>
          <p:cNvSpPr txBox="1"/>
          <p:nvPr/>
        </p:nvSpPr>
        <p:spPr>
          <a:xfrm>
            <a:off x="6280090" y="2419907"/>
            <a:ext cx="2768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uk-UA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(JS) 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 динамічна,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об'єктно-орієнтована</a:t>
            </a:r>
            <a:r>
              <a:rPr lang="uk-UA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прототипна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мова програмування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57861E-E140-4DB3-BFB6-54CEA9A1C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8" y="4298338"/>
            <a:ext cx="2862898" cy="1477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4A70B4-8E74-446C-9642-77738680F6F3}"/>
              </a:ext>
            </a:extLst>
          </p:cNvPr>
          <p:cNvSpPr txBox="1"/>
          <p:nvPr/>
        </p:nvSpPr>
        <p:spPr>
          <a:xfrm>
            <a:off x="8187602" y="4341524"/>
            <a:ext cx="2768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uk-UA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ySQL</a:t>
            </a:r>
            <a:r>
              <a:rPr lang="uk-UA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вільна</a:t>
            </a:r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керування реляційними базами даних.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D4DF7F6-D263-4B15-AD10-ECED46B0E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598" y="788063"/>
            <a:ext cx="3238500" cy="1409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C23B00-0BA6-45F0-8F93-E709A2C11F7D}"/>
              </a:ext>
            </a:extLst>
          </p:cNvPr>
          <p:cNvSpPr txBox="1"/>
          <p:nvPr/>
        </p:nvSpPr>
        <p:spPr>
          <a:xfrm>
            <a:off x="8696413" y="2435483"/>
            <a:ext cx="2768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–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вільний набір інструментів для створення сайтів та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вебдодатків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8F5E11-B1D8-4F0B-9C73-7A8C83AAA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  <p:pic>
        <p:nvPicPr>
          <p:cNvPr id="1026" name="Picture 2" descr="draw.io Diagrams — бесплатно скачайте и установите в Windows | Microsoft  Store">
            <a:extLst>
              <a:ext uri="{FF2B5EF4-FFF2-40B4-BE49-F238E27FC236}">
                <a16:creationId xmlns:a16="http://schemas.microsoft.com/office/drawing/2014/main" id="{2F59F22F-3E93-4132-98F5-556C268A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293" y="5264854"/>
            <a:ext cx="1255817" cy="12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63E669-69B3-44A6-9D8C-0E19CC6C507D}"/>
              </a:ext>
            </a:extLst>
          </p:cNvPr>
          <p:cNvSpPr txBox="1"/>
          <p:nvPr/>
        </p:nvSpPr>
        <p:spPr>
          <a:xfrm>
            <a:off x="9413169" y="5247478"/>
            <a:ext cx="27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io –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 діаграм</a:t>
            </a:r>
          </a:p>
        </p:txBody>
      </p:sp>
      <p:pic>
        <p:nvPicPr>
          <p:cNvPr id="1028" name="Picture 4" descr="Top 5 Extensions for your VS Code 🧨">
            <a:extLst>
              <a:ext uri="{FF2B5EF4-FFF2-40B4-BE49-F238E27FC236}">
                <a16:creationId xmlns:a16="http://schemas.microsoft.com/office/drawing/2014/main" id="{3A49CB81-D142-4FA0-8766-B0ABFB2FE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784" y="5660472"/>
            <a:ext cx="2066916" cy="9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F8CE1B-6215-433D-8730-4FDA12BEF3AD}"/>
              </a:ext>
            </a:extLst>
          </p:cNvPr>
          <p:cNvSpPr txBox="1"/>
          <p:nvPr/>
        </p:nvSpPr>
        <p:spPr>
          <a:xfrm>
            <a:off x="4401759" y="5803848"/>
            <a:ext cx="27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–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середовище розробки</a:t>
            </a:r>
          </a:p>
        </p:txBody>
      </p:sp>
    </p:spTree>
    <p:extLst>
      <p:ext uri="{BB962C8B-B14F-4D97-AF65-F5344CB8AC3E}">
        <p14:creationId xmlns:p14="http://schemas.microsoft.com/office/powerpoint/2010/main" val="377565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B775545-38A4-44D4-84AD-3B05A8AB60F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Фізична модель даних для </a:t>
            </a:r>
            <a:r>
              <a:rPr lang="uk-UA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endParaRPr lang="uk-UA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Робочий </a:t>
            </a:r>
            <a:r>
              <a:rPr lang="uk-UA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</a:t>
            </a:r>
            <a:br>
              <a:rPr lang="uk-UA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F78DEC-DA5B-4165-8620-A8828FA03489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17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7907E7-48B2-4FD6-8BDB-299F7FFC27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0525" y="1208138"/>
            <a:ext cx="10858500" cy="54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B775545-38A4-44D4-84AD-3B05A8AB60F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Результати розробки</a:t>
            </a:r>
            <a:br>
              <a:rPr lang="uk-UA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EC99ABC5-6C40-4330-B33C-D91B3F27F41D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40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18</a:t>
            </a:r>
            <a:endParaRPr lang="ru-RU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2CDE33-BA19-4D95-A9CD-009773E69D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7321" y="730986"/>
            <a:ext cx="10506562" cy="50697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64A385-9E4D-4589-A75F-3700BB70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21" y="730986"/>
            <a:ext cx="10506562" cy="542848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5D339F-F386-4EF2-9194-EAA53C5A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477" y="656186"/>
            <a:ext cx="3942555" cy="60161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DF6EE-0450-49B3-9060-7DB2C165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670" y="805962"/>
            <a:ext cx="4657244" cy="53535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E565E1-AAD9-4EC1-AC13-C679AB05C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784" y="987439"/>
            <a:ext cx="10208807" cy="506973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74AC4B-D3FF-4302-B320-C6F7013D9F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281" y="1612279"/>
            <a:ext cx="11722528" cy="375758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B9BB634-3506-45CB-9EEF-D372B90E2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3019" y="1304925"/>
            <a:ext cx="6063481" cy="42464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49C09B5-2FF6-452B-A2C1-EB5464C90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459" y="1190643"/>
            <a:ext cx="11436776" cy="456389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DC5902C-C1E1-49D7-82AD-1FBAFC17D4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71" y="933073"/>
            <a:ext cx="11792966" cy="486765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F647509-99B0-4E65-9E41-605AC2B03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E4E7700-CB84-4B8A-BAB5-2618FFA06EF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ru-RU" sz="4400" dirty="0"/>
              <a:t>19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F404C-0A0A-4887-A3A0-D4A8E5B3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3ACA4FE-5B44-4554-A91E-FE1D71EF3D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Результати розробки</a:t>
            </a:r>
            <a:br>
              <a:rPr lang="uk-UA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9295BB-C464-45D0-AF81-1C3057E2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90" y="2324389"/>
            <a:ext cx="11220450" cy="31966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2FA014-C33F-4D6C-921F-14EE1B3B0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026" y="838086"/>
            <a:ext cx="8907235" cy="55720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01E483-FCD0-41A3-ACB0-3225F433C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90" y="2355405"/>
            <a:ext cx="11078432" cy="3006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98F1F0-FA24-45FF-86E4-D0482AA6E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90" y="2284247"/>
            <a:ext cx="11181109" cy="302657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471EEBE-DFF4-4A2D-8039-9B693A314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4770" y="932545"/>
            <a:ext cx="8239750" cy="51629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58924F-0625-46E0-A9FB-D557743B2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6017" y="1048343"/>
            <a:ext cx="9077256" cy="514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A035CB7-D00D-45EE-9820-DCB8989E19A4}"/>
              </a:ext>
            </a:extLst>
          </p:cNvPr>
          <p:cNvSpPr txBox="1">
            <a:spLocks/>
          </p:cNvSpPr>
          <p:nvPr/>
        </p:nvSpPr>
        <p:spPr>
          <a:xfrm>
            <a:off x="1001485" y="72718"/>
            <a:ext cx="10189028" cy="1128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Вступ</a:t>
            </a:r>
            <a:endParaRPr lang="uk-UA" sz="4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EB0E63-6C55-4786-94A2-C64C8F32BB99}"/>
              </a:ext>
            </a:extLst>
          </p:cNvPr>
          <p:cNvSpPr/>
          <p:nvPr/>
        </p:nvSpPr>
        <p:spPr>
          <a:xfrm>
            <a:off x="10956471" y="6106885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2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09BF0-51F1-4A15-8284-3D162AA7EECC}"/>
              </a:ext>
            </a:extLst>
          </p:cNvPr>
          <p:cNvSpPr txBox="1"/>
          <p:nvPr/>
        </p:nvSpPr>
        <p:spPr>
          <a:xfrm>
            <a:off x="389299" y="653295"/>
            <a:ext cx="686252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сучасному світі гіпермаркети відіграють важливу роль у забезпеченні споживачів різноманітними товарами та послугами, проте їх значення ще більше зростає у контексті підтримки здорового способу життя та активної соціалізації.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Розробка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вебзастосунку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відвідування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гіпермаркету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стати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ключовим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інструментом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полегшення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управління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взаємодії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клієнтами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A0F79E-33C7-4DA7-8B70-8C47B2688A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76" y="1248607"/>
            <a:ext cx="4302525" cy="42468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D9EAFB-F537-4AD9-9A22-0D9F2353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84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52563"/>
            <a:ext cx="12192000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  <a:endParaRPr lang="uk-UA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AutoShape 2" descr="Картинки по запросу картинка связана с компьютером"/>
          <p:cNvSpPr>
            <a:spLocks noChangeAspect="1" noChangeArrowheads="1"/>
          </p:cNvSpPr>
          <p:nvPr/>
        </p:nvSpPr>
        <p:spPr bwMode="auto">
          <a:xfrm>
            <a:off x="1812549" y="14753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6" name="Прямокутник: округлені протилежні кути 5">
            <a:extLst>
              <a:ext uri="{FF2B5EF4-FFF2-40B4-BE49-F238E27FC236}">
                <a16:creationId xmlns:a16="http://schemas.microsoft.com/office/drawing/2014/main" id="{4C598EF2-5C32-4F90-BAE1-8498930775E7}"/>
              </a:ext>
            </a:extLst>
          </p:cNvPr>
          <p:cNvSpPr/>
          <p:nvPr/>
        </p:nvSpPr>
        <p:spPr>
          <a:xfrm>
            <a:off x="819150" y="1554479"/>
            <a:ext cx="10374085" cy="5093137"/>
          </a:xfrm>
          <a:prstGeom prst="round2DiagRect">
            <a:avLst>
              <a:gd name="adj1" fmla="val 20320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Розроблено </a:t>
            </a:r>
            <a:r>
              <a:rPr lang="uk-UA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вебзастосунок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гіпермаркету;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Проаналізовано схожі програмні забезпечення для гіпермаркетів та визначено основні вимоги до </a:t>
            </a:r>
            <a:r>
              <a:rPr lang="uk-UA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проєкту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uk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Виконано розділи з аналізу предметної області, </a:t>
            </a:r>
            <a:r>
              <a:rPr lang="uk-UA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проєктної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частини, охорони праці та техніко-економічного обґрунтування розробки.</a:t>
            </a: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03C0BC3E-1FB2-4051-AF3B-83CA6D9CFB65}"/>
              </a:ext>
            </a:extLst>
          </p:cNvPr>
          <p:cNvSpPr/>
          <p:nvPr/>
        </p:nvSpPr>
        <p:spPr>
          <a:xfrm>
            <a:off x="293275" y="631149"/>
            <a:ext cx="105320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В результаті виконання дипломного </a:t>
            </a:r>
            <a:r>
              <a:rPr lang="uk-UA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проєкту</a:t>
            </a:r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: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2E7B380-647D-4CC8-8282-D679028CA1D6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20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E2DD12-113C-48A7-9B7C-F0C4F9EE6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76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3175416" y="2640590"/>
            <a:ext cx="5969480" cy="1470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Дякую за увагу!</a:t>
            </a:r>
            <a:endParaRPr lang="uk-UA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001486" y="0"/>
            <a:ext cx="10189028" cy="1128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</a:t>
            </a:r>
            <a:r>
              <a:rPr lang="ru-RU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предметної</a:t>
            </a:r>
            <a:r>
              <a:rPr lang="ru-RU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області</a:t>
            </a:r>
            <a:endParaRPr lang="ru-RU" sz="4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E29F9CDC-9991-43A9-A389-694C3D60A4C9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3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E3098-67AB-4996-B1D6-759563FA5D39}"/>
              </a:ext>
            </a:extLst>
          </p:cNvPr>
          <p:cNvSpPr txBox="1"/>
          <p:nvPr/>
        </p:nvSpPr>
        <p:spPr>
          <a:xfrm>
            <a:off x="380246" y="724277"/>
            <a:ext cx="631026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Гіпермаркети — це великі мережи магазинів, які можуть розташовуватись по всьому регіону або країні, крамниці самообслуговування з широким асортиментом продуктів харчування та непродовольчих товарів. Гіпермаркети пропонують набагато більший асортимент непродовольчих товарів, ніж супермаркети. Касові столи для гіпермаркетів і супермаркетів розташовуються централізовано на виході. Гіпермаркети часто розташовані за межами центру міста.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CBC36D-AED6-4B67-9267-7665107C5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49" y="1004935"/>
            <a:ext cx="4898320" cy="44724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989030-A49B-4850-9CA9-4F76E3237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8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3648102" y="147488"/>
            <a:ext cx="5720183" cy="1128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готових рішень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377453" y="4691249"/>
            <a:ext cx="4180904" cy="818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Rozetka</a:t>
            </a:r>
            <a:r>
              <a:rPr lang="uk-UA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479BB36F-C1E3-4C00-83EE-0DA286378936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uk-U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4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D59E89-9B74-45C6-8A70-A884695B3E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14" y="3505017"/>
            <a:ext cx="5668964" cy="2801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Прямоугольник 7">
            <a:extLst>
              <a:ext uri="{FF2B5EF4-FFF2-40B4-BE49-F238E27FC236}">
                <a16:creationId xmlns:a16="http://schemas.microsoft.com/office/drawing/2014/main" id="{AA84C6BF-A3A9-4617-8056-F50597EE0CC0}"/>
              </a:ext>
            </a:extLst>
          </p:cNvPr>
          <p:cNvSpPr/>
          <p:nvPr/>
        </p:nvSpPr>
        <p:spPr>
          <a:xfrm>
            <a:off x="2986088" y="837086"/>
            <a:ext cx="5940424" cy="818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«Епіцентр»</a:t>
            </a:r>
            <a:endParaRPr lang="ru-RU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A3FD73-9230-443F-A66E-C6C64BB14CD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987411"/>
            <a:ext cx="7213600" cy="1311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DF66EC-EC74-4ADF-8F76-02BADCAF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5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438276" y="118101"/>
            <a:ext cx="9915524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</a:t>
            </a:r>
            <a:r>
              <a:rPr lang="ru-RU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задачі</a:t>
            </a:r>
            <a: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AutoShape 2" descr="Картинки по запросу картинка связана с компьютером"/>
          <p:cNvSpPr>
            <a:spLocks noChangeAspect="1" noChangeArrowheads="1"/>
          </p:cNvSpPr>
          <p:nvPr/>
        </p:nvSpPr>
        <p:spPr bwMode="auto">
          <a:xfrm>
            <a:off x="1618585" y="14753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" name="Прямокутник: округлені протилежні кути 2">
            <a:extLst>
              <a:ext uri="{FF2B5EF4-FFF2-40B4-BE49-F238E27FC236}">
                <a16:creationId xmlns:a16="http://schemas.microsoft.com/office/drawing/2014/main" id="{284FFD17-8504-44EC-9482-0568EEC485CF}"/>
              </a:ext>
            </a:extLst>
          </p:cNvPr>
          <p:cNvSpPr/>
          <p:nvPr/>
        </p:nvSpPr>
        <p:spPr>
          <a:xfrm>
            <a:off x="293318" y="1301499"/>
            <a:ext cx="4786683" cy="5224939"/>
          </a:xfrm>
          <a:prstGeom prst="round2DiagRect">
            <a:avLst>
              <a:gd name="adj1" fmla="val 13311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Інформація про магазин;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Інформація про користувача;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Інформація про замовлення;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Інформація про товар;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Інформація про постачальника;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Інформа</a:t>
            </a:r>
            <a:r>
              <a:rPr lang="uk-UA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ція відгуків;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Інформація про товари </a:t>
            </a:r>
            <a:r>
              <a:rPr lang="uk-UA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кошику;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Прибу</a:t>
            </a:r>
            <a:r>
              <a:rPr lang="uk-UA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ткова накладна.</a:t>
            </a:r>
            <a:endParaRPr lang="uk-UA" sz="2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EB7D405C-3685-40C8-A5D6-3E5CA73CFC66}"/>
              </a:ext>
            </a:extLst>
          </p:cNvPr>
          <p:cNvSpPr/>
          <p:nvPr/>
        </p:nvSpPr>
        <p:spPr>
          <a:xfrm>
            <a:off x="1371601" y="592677"/>
            <a:ext cx="21820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Вхідні дані</a:t>
            </a:r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:</a:t>
            </a:r>
            <a:endParaRPr lang="uk-UA" sz="2800" b="1" dirty="0">
              <a:latin typeface="Gabriola" panose="04040605051002020D02" pitchFamily="82" charset="0"/>
            </a:endParaRPr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9F620944-E093-48D6-9389-6081E7056B6B}"/>
              </a:ext>
            </a:extLst>
          </p:cNvPr>
          <p:cNvSpPr/>
          <p:nvPr/>
        </p:nvSpPr>
        <p:spPr>
          <a:xfrm>
            <a:off x="8036963" y="679649"/>
            <a:ext cx="2549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Вихідні дані :</a:t>
            </a:r>
            <a:endParaRPr lang="uk-UA" sz="4400" b="1" dirty="0">
              <a:latin typeface="Gabriola" panose="04040605051002020D02" pitchFamily="82" charset="0"/>
            </a:endParaRPr>
          </a:p>
        </p:txBody>
      </p:sp>
      <p:sp>
        <p:nvSpPr>
          <p:cNvPr id="10" name="Прямокутник: округлені протилежні кути 9">
            <a:extLst>
              <a:ext uri="{FF2B5EF4-FFF2-40B4-BE49-F238E27FC236}">
                <a16:creationId xmlns:a16="http://schemas.microsoft.com/office/drawing/2014/main" id="{07A0C3A9-58E6-416F-8BFE-1C214024425C}"/>
              </a:ext>
            </a:extLst>
          </p:cNvPr>
          <p:cNvSpPr/>
          <p:nvPr/>
        </p:nvSpPr>
        <p:spPr>
          <a:xfrm>
            <a:off x="6096000" y="1362118"/>
            <a:ext cx="5802682" cy="4841200"/>
          </a:xfrm>
          <a:prstGeom prst="round2DiagRect">
            <a:avLst>
              <a:gd name="adj1" fmla="val 13311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Дані магазину;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категорій товарів;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виробників;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товарів;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прибуткових накладних;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користувачів;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замовлень користувачів;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товарів у Кошику;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відгуків про товари;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Результати пошуку залежно від обраних параметрів</a:t>
            </a:r>
            <a:r>
              <a:rPr lang="uk-UA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2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D9562482-360B-4E2E-91CF-C538A06D6A4A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5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813B144B-BDF3-4880-B958-F10F5C27CB8B}"/>
              </a:ext>
            </a:extLst>
          </p:cNvPr>
          <p:cNvSpPr/>
          <p:nvPr/>
        </p:nvSpPr>
        <p:spPr>
          <a:xfrm>
            <a:off x="5080001" y="3018644"/>
            <a:ext cx="1015999" cy="410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3AE81F-FA61-4D25-BD80-8A3E67D9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7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438276" y="118101"/>
            <a:ext cx="9915524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задачі. </a:t>
            </a:r>
            <a:endParaRPr lang="uk-UA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AutoShape 2" descr="Картинки по запросу картинка связана с компьютером"/>
          <p:cNvSpPr>
            <a:spLocks noChangeAspect="1" noChangeArrowheads="1"/>
          </p:cNvSpPr>
          <p:nvPr/>
        </p:nvSpPr>
        <p:spPr bwMode="auto">
          <a:xfrm>
            <a:off x="1812549" y="14753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EA221-D2B6-721A-710C-5495F847593F}"/>
              </a:ext>
            </a:extLst>
          </p:cNvPr>
          <p:cNvSpPr txBox="1"/>
          <p:nvPr/>
        </p:nvSpPr>
        <p:spPr>
          <a:xfrm>
            <a:off x="428631" y="890554"/>
            <a:ext cx="5506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Функціями системи  для користувача:</a:t>
            </a:r>
            <a:endParaRPr lang="ru-RU" sz="3200" b="1" dirty="0">
              <a:latin typeface="Gabriola" panose="04040605051002020D02" pitchFamily="82" charset="0"/>
            </a:endParaRPr>
          </a:p>
        </p:txBody>
      </p:sp>
      <p:sp>
        <p:nvSpPr>
          <p:cNvPr id="11" name="Прямокутник: округлені протилежні кути 10">
            <a:extLst>
              <a:ext uri="{FF2B5EF4-FFF2-40B4-BE49-F238E27FC236}">
                <a16:creationId xmlns:a16="http://schemas.microsoft.com/office/drawing/2014/main" id="{3822EB85-C698-4E8D-8632-85A566E07521}"/>
              </a:ext>
            </a:extLst>
          </p:cNvPr>
          <p:cNvSpPr/>
          <p:nvPr/>
        </p:nvSpPr>
        <p:spPr>
          <a:xfrm>
            <a:off x="513964" y="1516796"/>
            <a:ext cx="4900008" cy="4874359"/>
          </a:xfrm>
          <a:prstGeom prst="round2DiagRect">
            <a:avLst>
              <a:gd name="adj1" fmla="val 13311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Реєстрація та Авторизація користувача;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Пошук та фільтрація;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Перегляд товарів;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Додавання до кошика;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Можливість залишати відгук товарів;</a:t>
            </a:r>
          </a:p>
          <a:p>
            <a:pPr marL="342900" lvl="0" indent="-342900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Робити замовлення.</a:t>
            </a:r>
          </a:p>
        </p:txBody>
      </p:sp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C89338F1-97A6-4FCF-960B-92ADD0AAE250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6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7" name="Прямокутник: округлені протилежні кути 10">
            <a:extLst>
              <a:ext uri="{FF2B5EF4-FFF2-40B4-BE49-F238E27FC236}">
                <a16:creationId xmlns:a16="http://schemas.microsoft.com/office/drawing/2014/main" id="{C939B26E-D9B1-44CC-918E-7F8A37A1BA3C}"/>
              </a:ext>
            </a:extLst>
          </p:cNvPr>
          <p:cNvSpPr/>
          <p:nvPr/>
        </p:nvSpPr>
        <p:spPr>
          <a:xfrm>
            <a:off x="5993236" y="1475329"/>
            <a:ext cx="5360564" cy="4874359"/>
          </a:xfrm>
          <a:prstGeom prst="round2DiagRect">
            <a:avLst>
              <a:gd name="adj1" fmla="val 13311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Авторизація для адміністратора;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Адміністративні можливості(управління контентом);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Введення даних щодо товарів, постачальників, виробників, категорій. </a:t>
            </a:r>
          </a:p>
          <a:p>
            <a:pPr marL="342900" lvl="0" indent="-342900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Робота з замовленнями.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497DF-06F5-4AB0-BD59-59076A650317}"/>
              </a:ext>
            </a:extLst>
          </p:cNvPr>
          <p:cNvSpPr txBox="1"/>
          <p:nvPr/>
        </p:nvSpPr>
        <p:spPr>
          <a:xfrm>
            <a:off x="6096000" y="849087"/>
            <a:ext cx="5820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Функціями системи  для адміністратора :</a:t>
            </a:r>
            <a:endParaRPr lang="ru-RU" sz="3200" b="1" dirty="0">
              <a:latin typeface="Gabriola" panose="04040605051002020D02" pitchFamily="8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CC0EBC-74D0-4072-B89E-84CAAA66C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9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757D829-BA51-4CD2-A6CA-FCECDC39BF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2686" y="1770109"/>
            <a:ext cx="6904964" cy="4468766"/>
          </a:xfrm>
          <a:prstGeom prst="rect">
            <a:avLst/>
          </a:prstGeom>
        </p:spPr>
      </p:pic>
      <p:sp>
        <p:nvSpPr>
          <p:cNvPr id="7" name="Прямокутник: округлені протилежні кути 8">
            <a:extLst>
              <a:ext uri="{FF2B5EF4-FFF2-40B4-BE49-F238E27FC236}">
                <a16:creationId xmlns:a16="http://schemas.microsoft.com/office/drawing/2014/main" id="{29A92FD5-DDAA-4534-B55E-5307C51DC1FF}"/>
              </a:ext>
            </a:extLst>
          </p:cNvPr>
          <p:cNvSpPr/>
          <p:nvPr/>
        </p:nvSpPr>
        <p:spPr>
          <a:xfrm>
            <a:off x="8210550" y="2961263"/>
            <a:ext cx="3371850" cy="2321362"/>
          </a:xfrm>
          <a:prstGeom prst="round2DiagRect">
            <a:avLst>
              <a:gd name="adj1" fmla="val 20320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Контекстна  діаграма для </a:t>
            </a:r>
            <a:r>
              <a:rPr lang="uk-UA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вебзастосунку</a:t>
            </a:r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гіпермаркет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1CF8B204-279C-4D33-9EEB-4311908AD22E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7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D90E33-5A1B-4FF6-BCF7-AEF65F571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BE26826-BCB5-46B8-B973-D336A0BE6178}"/>
              </a:ext>
            </a:extLst>
          </p:cNvPr>
          <p:cNvSpPr txBox="1">
            <a:spLocks/>
          </p:cNvSpPr>
          <p:nvPr/>
        </p:nvSpPr>
        <p:spPr>
          <a:xfrm>
            <a:off x="1428750" y="-107014"/>
            <a:ext cx="12192000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Проєктування</a:t>
            </a:r>
            <a: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програмного</a:t>
            </a:r>
            <a: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</a:t>
            </a:r>
            <a:b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Ескізний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гіпремаркету</a:t>
            </a:r>
            <a:endParaRPr lang="uk-UA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775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9F8F6FC-E6F0-4B72-BCE3-BC8EBDE118CA}"/>
              </a:ext>
            </a:extLst>
          </p:cNvPr>
          <p:cNvSpPr txBox="1">
            <a:spLocks/>
          </p:cNvSpPr>
          <p:nvPr/>
        </p:nvSpPr>
        <p:spPr>
          <a:xfrm>
            <a:off x="1085850" y="130817"/>
            <a:ext cx="12192000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sz="4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Проєктування</a:t>
            </a:r>
            <a:r>
              <a:rPr lang="uk-UA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програмного забезпечення</a:t>
            </a:r>
            <a:br>
              <a:rPr lang="uk-UA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Ескізний</a:t>
            </a:r>
            <a:r>
              <a:rPr lang="ru-RU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</a:t>
            </a:r>
            <a:r>
              <a:rPr lang="ru-RU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ru-RU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гіпремаркету</a:t>
            </a:r>
            <a:endParaRPr lang="uk-UA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кутник: округлені протилежні кути 8">
            <a:extLst>
              <a:ext uri="{FF2B5EF4-FFF2-40B4-BE49-F238E27FC236}">
                <a16:creationId xmlns:a16="http://schemas.microsoft.com/office/drawing/2014/main" id="{ECCC5D26-A8DF-4152-BADC-CA78139C8C72}"/>
              </a:ext>
            </a:extLst>
          </p:cNvPr>
          <p:cNvSpPr/>
          <p:nvPr/>
        </p:nvSpPr>
        <p:spPr>
          <a:xfrm>
            <a:off x="7815541" y="2268319"/>
            <a:ext cx="3758695" cy="2321362"/>
          </a:xfrm>
          <a:prstGeom prst="round2DiagRect">
            <a:avLst>
              <a:gd name="adj1" fmla="val 20320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Діаграма варіантів використання для користувачів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DBE4AB77-CE0F-4814-9DC0-2BFA0D0A5060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8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6D3187-4816-41D6-9388-F017C72037EF}"/>
              </a:ext>
            </a:extLst>
          </p:cNvPr>
          <p:cNvPicPr/>
          <p:nvPr/>
        </p:nvPicPr>
        <p:blipFill rotWithShape="1">
          <a:blip r:embed="rId3"/>
          <a:srcRect l="1" r="1176" b="7926"/>
          <a:stretch/>
        </p:blipFill>
        <p:spPr bwMode="auto">
          <a:xfrm>
            <a:off x="385483" y="1425688"/>
            <a:ext cx="7053542" cy="49941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кутник: округлені протилежні кути 8">
            <a:extLst>
              <a:ext uri="{FF2B5EF4-FFF2-40B4-BE49-F238E27FC236}">
                <a16:creationId xmlns:a16="http://schemas.microsoft.com/office/drawing/2014/main" id="{5D23F32B-9B4A-44C3-81E8-3D67FADD6838}"/>
              </a:ext>
            </a:extLst>
          </p:cNvPr>
          <p:cNvSpPr/>
          <p:nvPr/>
        </p:nvSpPr>
        <p:spPr>
          <a:xfrm>
            <a:off x="7815541" y="2209122"/>
            <a:ext cx="3678010" cy="2875717"/>
          </a:xfrm>
          <a:prstGeom prst="round2DiagRect">
            <a:avLst>
              <a:gd name="adj1" fmla="val 20320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Діаграма варіантів використання для адміністратора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8BCF90-9EAA-4A0C-806A-3FC4A288098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" y="1583117"/>
            <a:ext cx="6981825" cy="46367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B8B232-49F6-4BA0-94B8-DDF2A7087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2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9F8F6FC-E6F0-4B72-BCE3-BC8EBDE118CA}"/>
              </a:ext>
            </a:extLst>
          </p:cNvPr>
          <p:cNvSpPr txBox="1">
            <a:spLocks/>
          </p:cNvSpPr>
          <p:nvPr/>
        </p:nvSpPr>
        <p:spPr>
          <a:xfrm>
            <a:off x="1428750" y="-107014"/>
            <a:ext cx="12192000" cy="73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Проєктування</a:t>
            </a:r>
            <a: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програмного</a:t>
            </a:r>
            <a: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</a:t>
            </a:r>
            <a:br>
              <a:rPr lang="ru-RU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Ескізний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гіпремаркету</a:t>
            </a:r>
            <a:endParaRPr lang="uk-UA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51AFAA-4FAC-4313-A5FD-559A29B13E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" y="1114425"/>
            <a:ext cx="9077325" cy="551945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E795365-01D0-4CC2-9A6B-18C208E99D05}"/>
              </a:ext>
            </a:extLst>
          </p:cNvPr>
          <p:cNvSpPr/>
          <p:nvPr/>
        </p:nvSpPr>
        <p:spPr>
          <a:xfrm>
            <a:off x="10956471" y="5882767"/>
            <a:ext cx="1235529" cy="7511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 </a:t>
            </a:r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cs typeface="Times New Roman" panose="02020603050405020304" pitchFamily="18" charset="0"/>
              </a:rPr>
              <a:t>9</a:t>
            </a:r>
            <a:endParaRPr lang="ru-RU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7" name="Прямокутник: округлені протилежні кути 8">
            <a:extLst>
              <a:ext uri="{FF2B5EF4-FFF2-40B4-BE49-F238E27FC236}">
                <a16:creationId xmlns:a16="http://schemas.microsoft.com/office/drawing/2014/main" id="{1E290AA5-C0F2-4FA5-8623-98C7D1D63C4C}"/>
              </a:ext>
            </a:extLst>
          </p:cNvPr>
          <p:cNvSpPr/>
          <p:nvPr/>
        </p:nvSpPr>
        <p:spPr>
          <a:xfrm>
            <a:off x="9255659" y="2161983"/>
            <a:ext cx="2783941" cy="2182773"/>
          </a:xfrm>
          <a:prstGeom prst="round2DiagRect">
            <a:avLst>
              <a:gd name="adj1" fmla="val 20320"/>
              <a:gd name="adj2" fmla="val 0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Концептуальна модель даних для </a:t>
            </a:r>
            <a:r>
              <a:rPr lang="uk-UA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вебзастосунку</a:t>
            </a:r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гіпермаркету</a:t>
            </a:r>
            <a:endParaRPr lang="uk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0D4A44-C2A8-40A8-8FAB-D908C86BF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82020" cy="65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58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4784</TotalTime>
  <Words>1454</Words>
  <Application>Microsoft Office PowerPoint</Application>
  <PresentationFormat>Широкоэкранный</PresentationFormat>
  <Paragraphs>190</Paragraphs>
  <Slides>21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Bahnschrift SemiBold</vt:lpstr>
      <vt:lpstr>Calibri</vt:lpstr>
      <vt:lpstr>Constantia</vt:lpstr>
      <vt:lpstr>Gabriola</vt:lpstr>
      <vt:lpstr>Times New Roman</vt:lpstr>
      <vt:lpstr>Wingdings</vt:lpstr>
      <vt:lpstr>Wingdings 2</vt:lpstr>
      <vt:lpstr>Бумажная</vt:lpstr>
      <vt:lpstr>МІНІСТЕРСТВО ОСВІТИ І НАУКИ УКРАЇНИ ВСП Миколаївський будівельний фаховий коледж Київського національного університету будівництва і архітектури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Логічна модель даних вебзастосунку Технійчний проєкт для вебзастосунку гіпремаркету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МІНІСТЕРСТВО ОСВІТИ І НАУКИ УКРАЇНИ Миколаївський будівельний коледж Київського національного університету будівництва і архітектури</dc:title>
  <dc:creator>Влад Шведов</dc:creator>
  <cp:lastModifiedBy>Roman Shepel</cp:lastModifiedBy>
  <cp:revision>332</cp:revision>
  <dcterms:created xsi:type="dcterms:W3CDTF">2018-04-17T21:35:36Z</dcterms:created>
  <dcterms:modified xsi:type="dcterms:W3CDTF">2024-06-23T18:22:56Z</dcterms:modified>
</cp:coreProperties>
</file>